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65" r:id="rId4"/>
    <p:sldId id="264" r:id="rId5"/>
    <p:sldId id="267" r:id="rId6"/>
    <p:sldId id="268" r:id="rId7"/>
    <p:sldId id="263" r:id="rId8"/>
    <p:sldId id="262" r:id="rId9"/>
    <p:sldId id="261" r:id="rId10"/>
    <p:sldId id="258" r:id="rId11"/>
    <p:sldId id="260" r:id="rId12"/>
    <p:sldId id="259" r:id="rId13"/>
    <p:sldId id="266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60" autoAdjust="0"/>
    <p:restoredTop sz="94660"/>
  </p:normalViewPr>
  <p:slideViewPr>
    <p:cSldViewPr>
      <p:cViewPr varScale="1">
        <p:scale>
          <a:sx n="67" d="100"/>
          <a:sy n="67" d="100"/>
        </p:scale>
        <p:origin x="-146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3A5633-F966-418E-A89F-C6C2C38C7FCB}" type="datetimeFigureOut">
              <a:rPr lang="ru-RU" smtClean="0"/>
              <a:pPr/>
              <a:t>03.05.2021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02C779-8662-4434-8999-3B968C088D9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0986939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02C779-8662-4434-8999-3B968C088D9F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70512764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02C779-8662-4434-8999-3B968C088D9F}" type="slidenum">
              <a:rPr lang="ru-RU" smtClean="0">
                <a:solidFill>
                  <a:prstClr val="black"/>
                </a:solidFill>
              </a:rPr>
              <a:pPr/>
              <a:t>10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5722431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02C779-8662-4434-8999-3B968C088D9F}" type="slidenum">
              <a:rPr lang="ru-RU" smtClean="0">
                <a:solidFill>
                  <a:prstClr val="black"/>
                </a:solidFill>
              </a:rPr>
              <a:pPr/>
              <a:t>11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5722431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02C779-8662-4434-8999-3B968C088D9F}" type="slidenum">
              <a:rPr lang="ru-RU" smtClean="0">
                <a:solidFill>
                  <a:prstClr val="black"/>
                </a:solidFill>
              </a:rPr>
              <a:pPr/>
              <a:t>12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5722431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02C779-8662-4434-8999-3B968C088D9F}" type="slidenum">
              <a:rPr lang="ru-RU" smtClean="0">
                <a:solidFill>
                  <a:prstClr val="black"/>
                </a:solidFill>
              </a:rPr>
              <a:pPr/>
              <a:t>13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572243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02C779-8662-4434-8999-3B968C088D9F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1572243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02C779-8662-4434-8999-3B968C088D9F}" type="slidenum">
              <a:rPr lang="ru-RU" smtClean="0">
                <a:solidFill>
                  <a:prstClr val="black"/>
                </a:solidFill>
              </a:rPr>
              <a:pPr/>
              <a:t>3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572243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02C779-8662-4434-8999-3B968C088D9F}" type="slidenum">
              <a:rPr lang="ru-RU" smtClean="0">
                <a:solidFill>
                  <a:prstClr val="black"/>
                </a:solidFill>
              </a:rPr>
              <a:pPr/>
              <a:t>4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572243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02C779-8662-4434-8999-3B968C088D9F}" type="slidenum">
              <a:rPr lang="ru-RU" smtClean="0">
                <a:solidFill>
                  <a:prstClr val="black"/>
                </a:solidFill>
              </a:rPr>
              <a:pPr/>
              <a:t>5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5722431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02C779-8662-4434-8999-3B968C088D9F}" type="slidenum">
              <a:rPr lang="ru-RU" smtClean="0">
                <a:solidFill>
                  <a:prstClr val="black"/>
                </a:solidFill>
              </a:rPr>
              <a:pPr/>
              <a:t>6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5722431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02C779-8662-4434-8999-3B968C088D9F}" type="slidenum">
              <a:rPr lang="ru-RU" smtClean="0">
                <a:solidFill>
                  <a:prstClr val="black"/>
                </a:solidFill>
              </a:rPr>
              <a:pPr/>
              <a:t>7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5722431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02C779-8662-4434-8999-3B968C088D9F}" type="slidenum">
              <a:rPr lang="ru-RU" smtClean="0">
                <a:solidFill>
                  <a:prstClr val="black"/>
                </a:solidFill>
              </a:rPr>
              <a:pPr/>
              <a:t>8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5722431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02C779-8662-4434-8999-3B968C088D9F}" type="slidenum">
              <a:rPr lang="ru-RU" smtClean="0">
                <a:solidFill>
                  <a:prstClr val="black"/>
                </a:solidFill>
              </a:rPr>
              <a:pPr/>
              <a:t>9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572243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03.05.2021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03.05.2021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03.05.2021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03.05.2021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poznaemmir.com/" TargetMode="External"/><Relationship Id="rId5" Type="http://schemas.openxmlformats.org/officeDocument/2006/relationships/hyperlink" Target="http://rodnaya-tropinka.ru/" TargetMode="External"/><Relationship Id="rId4" Type="http://schemas.openxmlformats.org/officeDocument/2006/relationships/hyperlink" Target="https://mersibo.ru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http://bogusholga.ucoz.com/_si/0/0409802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020471" y="1531295"/>
            <a:ext cx="47676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/>
                <a:ea typeface="Times New Roman"/>
              </a:rPr>
              <a:t>КОНСУЛЬТАЦИЯ ДЛЯ ПЕДАГОГОВ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155776" y="2060848"/>
            <a:ext cx="4896544" cy="1962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50000"/>
              </a:lnSpc>
            </a:pPr>
            <a:r>
              <a:rPr lang="ru-RU" sz="2800" b="1" dirty="0" smtClean="0">
                <a:solidFill>
                  <a:prstClr val="black"/>
                </a:solidFill>
                <a:latin typeface="Times New Roman"/>
                <a:ea typeface="Times New Roman"/>
              </a:rPr>
              <a:t>ИСПОЛЬЗОВАНИЕ ИКТ </a:t>
            </a:r>
          </a:p>
          <a:p>
            <a:pPr lvl="0">
              <a:lnSpc>
                <a:spcPct val="150000"/>
              </a:lnSpc>
            </a:pPr>
            <a:r>
              <a:rPr lang="ru-RU" sz="2800" b="1" dirty="0" smtClean="0">
                <a:solidFill>
                  <a:prstClr val="black"/>
                </a:solidFill>
                <a:latin typeface="Times New Roman"/>
                <a:ea typeface="Times New Roman"/>
              </a:rPr>
              <a:t>В РАБОТЕ С ДЕТЬМИ </a:t>
            </a:r>
          </a:p>
          <a:p>
            <a:pPr lvl="0">
              <a:lnSpc>
                <a:spcPct val="150000"/>
              </a:lnSpc>
            </a:pPr>
            <a:r>
              <a:rPr lang="ru-RU" sz="2800" b="1" dirty="0" smtClean="0">
                <a:solidFill>
                  <a:prstClr val="black"/>
                </a:solidFill>
                <a:latin typeface="Times New Roman"/>
                <a:ea typeface="Times New Roman"/>
              </a:rPr>
              <a:t>РАННЕГО ВОЗРАСТА</a:t>
            </a:r>
            <a:endParaRPr lang="ru-RU" sz="2800" b="1" dirty="0">
              <a:solidFill>
                <a:prstClr val="black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743400" y="273152"/>
            <a:ext cx="540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МК ДОУ ПОЧИНКОВСКИЙ ДЕТСКИЙ САД № 8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732240" y="4437112"/>
            <a:ext cx="208823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1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ВОСПИТАТЕЛЬ: </a:t>
            </a:r>
          </a:p>
          <a:p>
            <a:pPr lvl="0"/>
            <a:r>
              <a:rPr lang="ru-RU" sz="1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КОРОТКОВА ИРИНА АЛЕКСАНДРОВНА</a:t>
            </a:r>
            <a:endParaRPr lang="ru-RU" sz="16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076056" y="6180093"/>
            <a:ext cx="30963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ПОЧИНКИ, 2021 ГОД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814331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4" descr="Шаблон для презентации &quot;Универсальный синий, голубой&quot; - 6 - Строгие,  деловые шаблоны - Шаблоны презентаций - Pedsovet.su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pic>
        <p:nvPicPr>
          <p:cNvPr id="2056" name="Picture 8" descr="Стильный фон PowerPoint скачать. Подложки для PPT бизнес-темы Download free  ppt.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1011" r="9400"/>
          <a:stretch/>
        </p:blipFill>
        <p:spPr bwMode="auto">
          <a:xfrm>
            <a:off x="0" y="7937"/>
            <a:ext cx="9143999" cy="685006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51520" y="160338"/>
            <a:ext cx="8712967" cy="16722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 algn="ctr">
              <a:spcBef>
                <a:spcPts val="800"/>
              </a:spcBef>
            </a:pPr>
            <a:r>
              <a:rPr lang="ru-RU" sz="32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ДЛЯ НОД ИСПОЛЬЗУЕТСЯ ПОДКЛЮЧЕНИЕ НОУТБУКА </a:t>
            </a:r>
          </a:p>
          <a:p>
            <a:pPr marL="342900" lvl="0" indent="-342900" algn="ctr">
              <a:spcBef>
                <a:spcPts val="800"/>
              </a:spcBef>
            </a:pPr>
            <a:r>
              <a:rPr lang="ru-RU" sz="32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 ЖК-ТЕЛЕВИЗОРУ ЧЕРЕЗ </a:t>
            </a:r>
            <a:r>
              <a:rPr lang="en-US" sz="32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HDMI </a:t>
            </a:r>
            <a:r>
              <a:rPr lang="ru-RU" sz="32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КАБЕЛЬ</a:t>
            </a:r>
            <a:endParaRPr lang="ru-RU" sz="32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59024" y="2132856"/>
            <a:ext cx="8784976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НОД в детском саду имеет свою специфику, должна быть эмоциональной, яркой, с привлечением большого иллюстративного материала, с использованием звуковых и видеозаписей.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Все это может обеспечить нам компьютерная техника с ее возможностями.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Использование ИКТ позволяет объяснить ребенку в доступной форме некоторые моменты, которые нет возможности наблюдать в реальной действительности, т. к. не позволяют климатические условия (перелет птиц,  дождь и пр.).</a:t>
            </a: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733372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4" descr="Шаблон для презентации &quot;Универсальный синий, голубой&quot; - 6 - Строгие,  деловые шаблоны - Шаблоны презентаций - Pedsovet.su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pic>
        <p:nvPicPr>
          <p:cNvPr id="2056" name="Picture 8" descr="Стильный фон PowerPoint скачать. Подложки для PPT бизнес-темы Download free  ppt.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1011" r="9400"/>
          <a:stretch/>
        </p:blipFill>
        <p:spPr bwMode="auto">
          <a:xfrm>
            <a:off x="36004" y="-9165"/>
            <a:ext cx="9143999" cy="685006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043608" y="404664"/>
            <a:ext cx="71287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cap="all" dirty="0">
                <a:solidFill>
                  <a:srgbClr val="00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Необходимо помнить</a:t>
            </a:r>
            <a:endParaRPr lang="ru-RU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820978" y="989439"/>
            <a:ext cx="7488832" cy="25135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>
              <a:spcBef>
                <a:spcPts val="800"/>
              </a:spcBef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о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сохранении здоровья и зрения детей.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spcBef>
                <a:spcPts val="800"/>
              </a:spcBef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Презентация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должна включать в себя не более 4-5 слайдов (крупные, яркие, содержащие 1 образ), фон не отвлекающим и не раздражающим взгляд.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spcBef>
                <a:spcPts val="800"/>
              </a:spcBef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Разумно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ограничивать занятия по времени, не более 10-15 минут.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051720" y="3542321"/>
            <a:ext cx="51125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cap="all" dirty="0">
                <a:solidFill>
                  <a:srgbClr val="00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Важно</a:t>
            </a:r>
            <a:endParaRPr lang="ru-RU" sz="32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827584" y="4127096"/>
            <a:ext cx="7704856" cy="20415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>
              <a:spcBef>
                <a:spcPts val="800"/>
              </a:spcBef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Важно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не забывать о том, что информационные технологии должны только дополнять педагога, а не заменять его.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spcBef>
                <a:spcPts val="800"/>
              </a:spcBef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Нельзя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слишком часто использовать ИКТ, так как теряется особый интерес у детей к таким занятиям. </a:t>
            </a:r>
          </a:p>
        </p:txBody>
      </p:sp>
    </p:spTree>
    <p:extLst>
      <p:ext uri="{BB962C8B-B14F-4D97-AF65-F5344CB8AC3E}">
        <p14:creationId xmlns="" xmlns:p14="http://schemas.microsoft.com/office/powerpoint/2010/main" val="28733372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4" descr="Шаблон для презентации &quot;Универсальный синий, голубой&quot; - 6 - Строгие,  деловые шаблоны - Шаблоны презентаций - Pedsovet.su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pic>
        <p:nvPicPr>
          <p:cNvPr id="2056" name="Picture 8" descr="Стильный фон PowerPoint скачать. Подложки для PPT бизнес-темы Download free  ppt.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1011" r="9400"/>
          <a:stretch/>
        </p:blipFill>
        <p:spPr bwMode="auto">
          <a:xfrm>
            <a:off x="0" y="7937"/>
            <a:ext cx="9143999" cy="685006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827584" y="620688"/>
            <a:ext cx="7776864" cy="34156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>
              <a:lnSpc>
                <a:spcPct val="110000"/>
              </a:lnSpc>
              <a:spcBef>
                <a:spcPts val="800"/>
              </a:spcBef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Таким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образом,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использование ИКТ способствует повышению качества образовательного процесса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: педагоги получили возможность профессионального общения в широкой аудитории пользователей сети Интернет, повышается их социальный статус.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</a:t>
            </a:r>
          </a:p>
          <a:p>
            <a:pPr lvl="0">
              <a:lnSpc>
                <a:spcPct val="110000"/>
              </a:lnSpc>
              <a:spcBef>
                <a:spcPts val="800"/>
              </a:spcBef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Использование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ЭОР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электронных образовательных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ресурсов) в работе с детьми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служит повышению познавательной мотивации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воспитанников.</a:t>
            </a:r>
          </a:p>
        </p:txBody>
      </p:sp>
    </p:spTree>
    <p:extLst>
      <p:ext uri="{BB962C8B-B14F-4D97-AF65-F5344CB8AC3E}">
        <p14:creationId xmlns="" xmlns:p14="http://schemas.microsoft.com/office/powerpoint/2010/main" val="28733372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4" descr="Шаблон для презентации &quot;Универсальный синий, голубой&quot; - 6 - Строгие,  деловые шаблоны - Шаблоны презентаций - Pedsovet.su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pic>
        <p:nvPicPr>
          <p:cNvPr id="2056" name="Picture 8" descr="Стильный фон PowerPoint скачать. Подложки для PPT бизнес-темы Download free  ppt.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1011" r="9400"/>
          <a:stretch/>
        </p:blipFill>
        <p:spPr bwMode="auto">
          <a:xfrm>
            <a:off x="0" y="7937"/>
            <a:ext cx="9143999" cy="685006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827584" y="692696"/>
            <a:ext cx="7632848" cy="44422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 algn="ctr">
              <a:spcBef>
                <a:spcPts val="800"/>
              </a:spcBef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САЙТ ДЛЯ РАБОТЫ С ДЕТЬМИ</a:t>
            </a:r>
          </a:p>
          <a:p>
            <a:pPr marL="342900" lvl="0" indent="-342900" algn="ctr">
              <a:spcBef>
                <a:spcPts val="800"/>
              </a:spcBef>
            </a:pPr>
            <a:endParaRPr lang="ru-RU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algn="just">
              <a:spcBef>
                <a:spcPts val="800"/>
              </a:spcBef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  <a:hlinkClick r:id="rId4"/>
              </a:rPr>
              <a:t>https</a:t>
            </a:r>
            <a:r>
              <a:rPr lang="en-US" sz="2400" dirty="0">
                <a:latin typeface="Times New Roman" pitchFamily="18" charset="0"/>
                <a:cs typeface="Times New Roman" pitchFamily="18" charset="0"/>
                <a:hlinkClick r:id="rId4"/>
              </a:rPr>
              <a:t>://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hlinkClick r:id="rId4"/>
              </a:rPr>
              <a:t>mersibo.ru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– здесь можно найти множество различных интересных интерактивных игр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артикуляционную гимнастику. Также есть конструктор картинок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который позволяет самостоятельно составлять необходимые пособия.</a:t>
            </a:r>
          </a:p>
          <a:p>
            <a:pPr marL="342900" lvl="0" indent="-342900" algn="just">
              <a:spcBef>
                <a:spcPts val="800"/>
              </a:spcBef>
            </a:pPr>
            <a:r>
              <a:rPr lang="en-US" sz="2400" dirty="0">
                <a:latin typeface="Times New Roman" pitchFamily="18" charset="0"/>
                <a:cs typeface="Times New Roman" pitchFamily="18" charset="0"/>
                <a:hlinkClick r:id="rId5"/>
              </a:rPr>
              <a:t>http://rodnaya-tropinka.ru/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  <a:hlinkClick r:id="rId6"/>
              </a:rPr>
              <a:t>http://poznaemmir.com/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-  хорошая подборка материала для занятий по тематическим неделям.</a:t>
            </a:r>
          </a:p>
        </p:txBody>
      </p:sp>
    </p:spTree>
    <p:extLst>
      <p:ext uri="{BB962C8B-B14F-4D97-AF65-F5344CB8AC3E}">
        <p14:creationId xmlns="" xmlns:p14="http://schemas.microsoft.com/office/powerpoint/2010/main" val="17894541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4" descr="Шаблон для презентации &quot;Универсальный синий, голубой&quot; - 6 - Строгие,  деловые шаблоны - Шаблоны презентаций - Pedsovet.su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056" name="Picture 8" descr="Стильный фон PowerPoint скачать. Подложки для PPT бизнес-темы Download free  ppt.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1011" r="9400"/>
          <a:stretch/>
        </p:blipFill>
        <p:spPr bwMode="auto">
          <a:xfrm>
            <a:off x="0" y="7937"/>
            <a:ext cx="9143999" cy="685006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92024" y="332656"/>
            <a:ext cx="8184432" cy="56138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540385" algn="just">
              <a:lnSpc>
                <a:spcPct val="115000"/>
              </a:lnSpc>
              <a:spcAft>
                <a:spcPts val="0"/>
              </a:spcAft>
            </a:pPr>
            <a:r>
              <a:rPr lang="ru-RU" sz="2400" b="1" dirty="0">
                <a:latin typeface="Times New Roman" pitchFamily="18" charset="0"/>
                <a:ea typeface="Calibri"/>
                <a:cs typeface="Times New Roman" pitchFamily="18" charset="0"/>
              </a:rPr>
              <a:t>Современное общество</a:t>
            </a:r>
            <a:r>
              <a:rPr lang="ru-RU" sz="2400" dirty="0">
                <a:latin typeface="Times New Roman" pitchFamily="18" charset="0"/>
                <a:ea typeface="Calibri"/>
                <a:cs typeface="Times New Roman" pitchFamily="18" charset="0"/>
              </a:rPr>
              <a:t>, в свете предъявления все более  высоких требований к системе образования, уже давно осознало неотъемлемую связь </a:t>
            </a:r>
            <a:r>
              <a:rPr lang="ru-RU" sz="2400" dirty="0" smtClean="0">
                <a:latin typeface="Times New Roman" pitchFamily="18" charset="0"/>
                <a:ea typeface="Calibri"/>
                <a:cs typeface="Times New Roman" pitchFamily="18" charset="0"/>
              </a:rPr>
              <a:t>повышения </a:t>
            </a:r>
            <a:r>
              <a:rPr lang="ru-RU" sz="2400" dirty="0">
                <a:latin typeface="Times New Roman" pitchFamily="18" charset="0"/>
                <a:ea typeface="Calibri"/>
                <a:cs typeface="Times New Roman" pitchFamily="18" charset="0"/>
              </a:rPr>
              <a:t>качества образования с  информатизацией образовательного процесса</a:t>
            </a:r>
            <a:r>
              <a:rPr lang="ru-RU" sz="2400" dirty="0" smtClean="0">
                <a:latin typeface="Times New Roman" pitchFamily="18" charset="0"/>
                <a:ea typeface="Calibri"/>
                <a:cs typeface="Times New Roman" pitchFamily="18" charset="0"/>
              </a:rPr>
              <a:t>.</a:t>
            </a:r>
          </a:p>
          <a:p>
            <a:pPr indent="540385" algn="just">
              <a:lnSpc>
                <a:spcPct val="115000"/>
              </a:lnSpc>
              <a:spcAft>
                <a:spcPts val="0"/>
              </a:spcAft>
            </a:pPr>
            <a:r>
              <a:rPr lang="ru-RU" sz="2400" dirty="0" smtClean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endParaRPr lang="ru-RU" sz="2400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indent="540385" algn="just">
              <a:lnSpc>
                <a:spcPct val="115000"/>
              </a:lnSpc>
              <a:spcAft>
                <a:spcPts val="0"/>
              </a:spcAft>
            </a:pPr>
            <a:r>
              <a:rPr lang="ru-RU" sz="2400" b="1" dirty="0">
                <a:latin typeface="Times New Roman" pitchFamily="18" charset="0"/>
                <a:ea typeface="Calibri"/>
                <a:cs typeface="Times New Roman" pitchFamily="18" charset="0"/>
              </a:rPr>
              <a:t>Детский сад </a:t>
            </a:r>
            <a:r>
              <a:rPr lang="ru-RU" sz="2400" dirty="0">
                <a:latin typeface="Times New Roman" pitchFamily="18" charset="0"/>
                <a:ea typeface="Calibri"/>
                <a:cs typeface="Times New Roman" pitchFamily="18" charset="0"/>
              </a:rPr>
              <a:t>– это часть общества, и в нём, как в капле воды, отражаются те же проблемы, что и во всей стране. Поэтому очень важно  организовать процесс обучения так, чтобы ребёнок активно, с  увлечением и интересом занимался во время образовательной деятельности. Помочь педагогу в решении этой непростой задачи может  сочетание традиционных методов обучения и современных информационных технологий, в том числе и компьютерных. </a:t>
            </a:r>
          </a:p>
        </p:txBody>
      </p:sp>
    </p:spTree>
    <p:extLst>
      <p:ext uri="{BB962C8B-B14F-4D97-AF65-F5344CB8AC3E}">
        <p14:creationId xmlns="" xmlns:p14="http://schemas.microsoft.com/office/powerpoint/2010/main" val="26010533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4" descr="Шаблон для презентации &quot;Универсальный синий, голубой&quot; - 6 - Строгие,  деловые шаблоны - Шаблоны презентаций - Pedsovet.su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pic>
        <p:nvPicPr>
          <p:cNvPr id="2056" name="Picture 8" descr="Стильный фон PowerPoint скачать. Подложки для PPT бизнес-темы Download free  ppt.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1011" r="9400"/>
          <a:stretch/>
        </p:blipFill>
        <p:spPr bwMode="auto">
          <a:xfrm>
            <a:off x="0" y="7937"/>
            <a:ext cx="9143999" cy="685006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55575" y="199917"/>
            <a:ext cx="8736905" cy="67033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      По </a:t>
            </a:r>
            <a:r>
              <a:rPr lang="ru-RU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ФГОС педагоги дошкольного образования должны: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 • </a:t>
            </a: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Владеть </a:t>
            </a:r>
            <a:r>
              <a:rPr lang="ru-RU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ИКТ </a:t>
            </a:r>
            <a:r>
              <a:rPr lang="ru-RU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 компетенциями, необходимыми и достаточными для планирования, реализации и оценки образовательной работы с детьми раннего и дошкольного возраста</a:t>
            </a:r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 • </a:t>
            </a: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Выстраивать </a:t>
            </a:r>
            <a:r>
              <a:rPr lang="ru-RU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партнерское взаимодействие с родителями </a:t>
            </a:r>
            <a:r>
              <a:rPr lang="ru-RU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(законными представителями) детей раннего и дошкольного возраста для решения образовательных задач, использовать методы и средства для их </a:t>
            </a:r>
            <a:r>
              <a:rPr lang="ru-RU" sz="24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психолого</a:t>
            </a:r>
            <a:r>
              <a:rPr lang="ru-RU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- педагогического просвещения</a:t>
            </a:r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indent="540385" algn="just">
              <a:lnSpc>
                <a:spcPct val="115000"/>
              </a:lnSpc>
              <a:spcAft>
                <a:spcPts val="0"/>
              </a:spcAft>
            </a:pPr>
            <a:r>
              <a:rPr lang="ru-RU" sz="2400" b="1" dirty="0" smtClean="0">
                <a:latin typeface="Times New Roman"/>
                <a:ea typeface="Calibri"/>
                <a:cs typeface="Times New Roman"/>
              </a:rPr>
              <a:t>Информационно  </a:t>
            </a:r>
            <a:r>
              <a:rPr lang="ru-RU" sz="2400" b="1" dirty="0">
                <a:latin typeface="Times New Roman"/>
                <a:ea typeface="Calibri"/>
                <a:cs typeface="Times New Roman"/>
              </a:rPr>
              <a:t>–  коммуникативные технологии </a:t>
            </a:r>
            <a:r>
              <a:rPr lang="ru-RU" sz="2400" dirty="0">
                <a:latin typeface="Times New Roman"/>
                <a:ea typeface="Calibri"/>
                <a:cs typeface="Times New Roman"/>
              </a:rPr>
              <a:t>(ИКТ) –  </a:t>
            </a:r>
            <a:r>
              <a:rPr lang="ru-RU" sz="2400" dirty="0" smtClean="0">
                <a:latin typeface="Times New Roman"/>
                <a:ea typeface="Calibri"/>
                <a:cs typeface="Times New Roman"/>
              </a:rPr>
              <a:t>позволяют не только насытить ребёнка большим количеством  готовых, строго отобранных, соответствующим образом организованных знаний, но и </a:t>
            </a:r>
            <a:r>
              <a:rPr lang="ru-RU" sz="2400" b="1" dirty="0" smtClean="0">
                <a:latin typeface="Times New Roman"/>
                <a:ea typeface="Calibri"/>
                <a:cs typeface="Times New Roman"/>
              </a:rPr>
              <a:t>развивать интеллектуальные, творческие способности, и что очень актуально в раннем детстве – умение самостоятельно приобретать новые знания.</a:t>
            </a:r>
            <a:endParaRPr lang="ru-RU" sz="2400" b="1" dirty="0">
              <a:ea typeface="Calibri"/>
              <a:cs typeface="Times New Roman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4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733372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4" descr="Шаблон для презентации &quot;Универсальный синий, голубой&quot; - 6 - Строгие,  деловые шаблоны - Шаблоны презентаций - Pedsovet.su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pic>
        <p:nvPicPr>
          <p:cNvPr id="2056" name="Picture 8" descr="Стильный фон PowerPoint скачать. Подложки для PPT бизнес-темы Download free  ppt.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1011" r="9400"/>
          <a:stretch/>
        </p:blipFill>
        <p:spPr bwMode="auto">
          <a:xfrm>
            <a:off x="0" y="7937"/>
            <a:ext cx="9143999" cy="685006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99308" y="1994442"/>
            <a:ext cx="851249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cap="all" dirty="0">
                <a:solidFill>
                  <a:srgbClr val="00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Под  ИКТ  подразумеваются </a:t>
            </a:r>
            <a:r>
              <a:rPr lang="ru-RU" sz="2400" b="1" cap="all" dirty="0" smtClean="0">
                <a:solidFill>
                  <a:srgbClr val="00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использование</a:t>
            </a:r>
            <a:r>
              <a:rPr lang="ru-RU" sz="3200" cap="all" dirty="0">
                <a:solidFill>
                  <a:srgbClr val="000000"/>
                </a:solidFill>
                <a:latin typeface="Franklin Gothic Medium"/>
                <a:ea typeface="+mj-ea"/>
                <a:cs typeface="+mj-cs"/>
              </a:rPr>
              <a:t/>
            </a:r>
            <a:br>
              <a:rPr lang="ru-RU" sz="3200" cap="all" dirty="0">
                <a:solidFill>
                  <a:srgbClr val="000000"/>
                </a:solidFill>
                <a:latin typeface="Franklin Gothic Medium"/>
                <a:ea typeface="+mj-ea"/>
                <a:cs typeface="+mj-cs"/>
              </a:rPr>
            </a:b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399490" y="2408216"/>
            <a:ext cx="8360095" cy="41344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>
              <a:spcBef>
                <a:spcPts val="800"/>
              </a:spcBef>
              <a:buFont typeface="Arial" pitchFamily="34" charset="0"/>
              <a:buChar char="•"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Компьютера;</a:t>
            </a:r>
          </a:p>
          <a:p>
            <a:pPr marL="457200" lvl="0" indent="-457200">
              <a:spcBef>
                <a:spcPts val="800"/>
              </a:spcBef>
              <a:buFont typeface="Arial" pitchFamily="34" charset="0"/>
              <a:buChar char="•"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Интернета;</a:t>
            </a:r>
          </a:p>
          <a:p>
            <a:pPr marL="457200" lvl="0" indent="-457200">
              <a:spcBef>
                <a:spcPts val="800"/>
              </a:spcBef>
              <a:buFont typeface="Arial" pitchFamily="34" charset="0"/>
              <a:buChar char="•"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Телевидения;</a:t>
            </a:r>
          </a:p>
          <a:p>
            <a:pPr marL="457200" lvl="0" indent="-457200">
              <a:spcBef>
                <a:spcPts val="800"/>
              </a:spcBef>
              <a:buFont typeface="Arial" pitchFamily="34" charset="0"/>
              <a:buChar char="•"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Видео;</a:t>
            </a:r>
          </a:p>
          <a:p>
            <a:pPr marL="457200" lvl="0" indent="-457200">
              <a:spcBef>
                <a:spcPts val="800"/>
              </a:spcBef>
              <a:buFont typeface="Arial" pitchFamily="34" charset="0"/>
              <a:buChar char="•"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DVD и CD;</a:t>
            </a:r>
          </a:p>
          <a:p>
            <a:pPr marL="457200" lvl="0" indent="-457200">
              <a:spcBef>
                <a:spcPts val="800"/>
              </a:spcBef>
              <a:buFont typeface="Arial" pitchFamily="34" charset="0"/>
              <a:buChar char="•"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Мультимедиа;</a:t>
            </a:r>
          </a:p>
          <a:p>
            <a:pPr lvl="0" algn="just">
              <a:spcBef>
                <a:spcPts val="800"/>
              </a:spcBef>
              <a:buFont typeface="Arial" pitchFamily="34" charset="0"/>
              <a:buChar char="•"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  Аудио-визуального оборудования; </a:t>
            </a:r>
          </a:p>
          <a:p>
            <a:pPr lvl="0" algn="just">
              <a:spcBef>
                <a:spcPts val="800"/>
              </a:spcBef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Всего того, что может представлять широкие возможности  для коммуникации.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55575" y="176362"/>
            <a:ext cx="8880921" cy="17912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540385" algn="just">
              <a:lnSpc>
                <a:spcPct val="115000"/>
              </a:lnSpc>
              <a:spcAft>
                <a:spcPts val="0"/>
              </a:spcAft>
            </a:pPr>
            <a:r>
              <a:rPr lang="ru-RU" sz="2400" b="1" dirty="0" smtClean="0">
                <a:latin typeface="Times New Roman"/>
                <a:ea typeface="Calibri"/>
                <a:cs typeface="Times New Roman"/>
              </a:rPr>
              <a:t>ЦЕЛЬ ИСПОЛЬЗОВАНИЯ ИКТ ПРИ РАБОТЕ С ДЕТЬМИ: </a:t>
            </a:r>
            <a:r>
              <a:rPr lang="ru-RU" sz="2400" dirty="0" smtClean="0">
                <a:latin typeface="Times New Roman"/>
                <a:ea typeface="Calibri"/>
                <a:cs typeface="Times New Roman"/>
              </a:rPr>
              <a:t>повышение </a:t>
            </a:r>
            <a:r>
              <a:rPr lang="ru-RU" sz="2400" dirty="0">
                <a:latin typeface="Times New Roman"/>
                <a:ea typeface="Calibri"/>
                <a:cs typeface="Times New Roman"/>
              </a:rPr>
              <a:t>качества образования через активное использование традиционных и современных методов обучения в </a:t>
            </a:r>
            <a:r>
              <a:rPr lang="ru-RU" sz="2400" dirty="0" err="1">
                <a:latin typeface="Times New Roman"/>
                <a:ea typeface="Calibri"/>
                <a:cs typeface="Times New Roman"/>
              </a:rPr>
              <a:t>воспитательно</a:t>
            </a:r>
            <a:r>
              <a:rPr lang="ru-RU" sz="2400" dirty="0">
                <a:latin typeface="Times New Roman"/>
                <a:ea typeface="Calibri"/>
                <a:cs typeface="Times New Roman"/>
              </a:rPr>
              <a:t> - образовательном процессе. </a:t>
            </a:r>
            <a:endParaRPr lang="ru-RU" sz="2400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733372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4" descr="Шаблон для презентации &quot;Универсальный синий, голубой&quot; - 6 - Строгие,  деловые шаблоны - Шаблоны презентаций - Pedsovet.su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pic>
        <p:nvPicPr>
          <p:cNvPr id="2056" name="Picture 8" descr="Стильный фон PowerPoint скачать. Подложки для PPT бизнес-темы Download free  ppt.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1011" r="9400"/>
          <a:stretch/>
        </p:blipFill>
        <p:spPr bwMode="auto">
          <a:xfrm>
            <a:off x="0" y="7937"/>
            <a:ext cx="9143999" cy="685006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07975" y="476672"/>
            <a:ext cx="8584505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540385" algn="ctr">
              <a:spcAft>
                <a:spcPts val="0"/>
              </a:spcAft>
            </a:pPr>
            <a:r>
              <a:rPr lang="ru-RU" sz="2000" b="1" dirty="0" smtClean="0">
                <a:latin typeface="Times New Roman"/>
                <a:ea typeface="Calibri"/>
                <a:cs typeface="Times New Roman"/>
              </a:rPr>
              <a:t>ВНЕДРЕНИЕ ИНФОРМАЦИОННЫХ ТЕХНОЛОГИЙ ИМЕЮТ ПРЕИМУЩЕСТВА </a:t>
            </a:r>
          </a:p>
          <a:p>
            <a:pPr indent="540385" algn="ctr">
              <a:spcAft>
                <a:spcPts val="0"/>
              </a:spcAft>
            </a:pPr>
            <a:r>
              <a:rPr lang="ru-RU" sz="2000" b="1" dirty="0" smtClean="0">
                <a:latin typeface="Times New Roman"/>
                <a:ea typeface="Calibri"/>
                <a:cs typeface="Times New Roman"/>
              </a:rPr>
              <a:t>ПЕРЕД ТРАДИЦИОННЫМИ СРЕДСТВАМИ ОБУЧЕНИЯ </a:t>
            </a:r>
            <a:endParaRPr lang="ru-RU" sz="2000" b="1" dirty="0" smtClean="0">
              <a:ea typeface="Calibri"/>
              <a:cs typeface="Times New Roman"/>
            </a:endParaRPr>
          </a:p>
          <a:p>
            <a:pPr indent="540385" algn="just">
              <a:spcAft>
                <a:spcPts val="0"/>
              </a:spcAft>
            </a:pPr>
            <a:r>
              <a:rPr lang="ru-RU" sz="2000" dirty="0" smtClean="0">
                <a:latin typeface="Times New Roman"/>
                <a:ea typeface="Calibri"/>
                <a:cs typeface="Times New Roman"/>
              </a:rPr>
              <a:t>1</a:t>
            </a:r>
            <a:r>
              <a:rPr lang="ru-RU" sz="2000" dirty="0">
                <a:latin typeface="Times New Roman"/>
                <a:ea typeface="Calibri"/>
                <a:cs typeface="Times New Roman"/>
              </a:rPr>
              <a:t>. ИКТ даёт возможность расширения использования электронных средств обучения, так как они передают информацию быстрее. </a:t>
            </a:r>
            <a:endParaRPr lang="ru-RU" sz="2000" dirty="0">
              <a:ea typeface="Calibri"/>
              <a:cs typeface="Times New Roman"/>
            </a:endParaRPr>
          </a:p>
          <a:p>
            <a:pPr indent="540385" algn="just">
              <a:spcAft>
                <a:spcPts val="0"/>
              </a:spcAft>
            </a:pPr>
            <a:r>
              <a:rPr lang="ru-RU" sz="2000" dirty="0">
                <a:latin typeface="Times New Roman"/>
                <a:ea typeface="Calibri"/>
                <a:cs typeface="Times New Roman"/>
              </a:rPr>
              <a:t>2. Движения, звук, мультипликация надолго привлекает внимание детей и способствует повышению у них интереса к изучаемому материалу. Высокая динамика занятия способствует эффективному усвоению материала, развитию памяти, воображения, творчества детей. </a:t>
            </a:r>
            <a:endParaRPr lang="ru-RU" sz="2000" dirty="0">
              <a:ea typeface="Calibri"/>
              <a:cs typeface="Times New Roman"/>
            </a:endParaRPr>
          </a:p>
          <a:p>
            <a:pPr indent="540385" algn="just">
              <a:spcAft>
                <a:spcPts val="0"/>
              </a:spcAft>
            </a:pPr>
            <a:r>
              <a:rPr lang="ru-RU" sz="2000" dirty="0">
                <a:latin typeface="Times New Roman"/>
                <a:ea typeface="Calibri"/>
                <a:cs typeface="Times New Roman"/>
              </a:rPr>
              <a:t>3. Обеспечивает наглядность, которая способствует восприятию и лучшему запоминанию материала, что очень важно, учитывая наглядно-образное мышление детей дошкольного возраста. При этом включаются три вида памяти: зрительная, слуховая, моторная. </a:t>
            </a:r>
            <a:endParaRPr lang="ru-RU" sz="2000" dirty="0">
              <a:ea typeface="Calibri"/>
              <a:cs typeface="Times New Roman"/>
            </a:endParaRPr>
          </a:p>
          <a:p>
            <a:pPr indent="540385" algn="just">
              <a:spcAft>
                <a:spcPts val="0"/>
              </a:spcAft>
            </a:pPr>
            <a:r>
              <a:rPr lang="ru-RU" sz="2000" dirty="0">
                <a:latin typeface="Times New Roman"/>
                <a:ea typeface="Calibri"/>
                <a:cs typeface="Times New Roman"/>
              </a:rPr>
              <a:t>4. Слайд-шоу и видеофрагменты позволяет показать те моменты из окружающего мира, наблюдение которых вызывает затруднения: например, рост цветка, вот идёт дождь. </a:t>
            </a:r>
            <a:endParaRPr lang="ru-RU" sz="2000" dirty="0">
              <a:ea typeface="Calibri"/>
              <a:cs typeface="Times New Roman"/>
            </a:endParaRPr>
          </a:p>
          <a:p>
            <a:pPr indent="540385" algn="just">
              <a:spcAft>
                <a:spcPts val="0"/>
              </a:spcAft>
            </a:pPr>
            <a:r>
              <a:rPr lang="ru-RU" sz="2000" dirty="0">
                <a:latin typeface="Times New Roman"/>
                <a:ea typeface="Calibri"/>
                <a:cs typeface="Times New Roman"/>
              </a:rPr>
              <a:t>5. Также можно смоделировать такие жизненные ситуации, которые нельзя или сложно показать и увидеть в повседневной жизни (например, работу транспорта и т.д.). </a:t>
            </a:r>
            <a:endParaRPr lang="ru-RU" sz="2000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894541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4" descr="Шаблон для презентации &quot;Универсальный синий, голубой&quot; - 6 - Строгие,  деловые шаблоны - Шаблоны презентаций - Pedsovet.su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pic>
        <p:nvPicPr>
          <p:cNvPr id="2056" name="Picture 8" descr="Стильный фон PowerPoint скачать. Подложки для PPT бизнес-темы Download free  ppt.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1011" r="9400"/>
          <a:stretch/>
        </p:blipFill>
        <p:spPr bwMode="auto">
          <a:xfrm>
            <a:off x="0" y="7937"/>
            <a:ext cx="9143999" cy="685006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55574" y="164748"/>
            <a:ext cx="8808913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540385" algn="ctr">
              <a:lnSpc>
                <a:spcPct val="115000"/>
              </a:lnSpc>
              <a:spcAft>
                <a:spcPts val="0"/>
              </a:spcAft>
            </a:pPr>
            <a:r>
              <a:rPr lang="ru-RU" sz="2000" b="1" dirty="0" smtClean="0">
                <a:latin typeface="Times New Roman"/>
                <a:ea typeface="Calibri"/>
                <a:cs typeface="Times New Roman"/>
              </a:rPr>
              <a:t>БЛАГОДАРЯ МУЛЬТИМЕДИЙНОМУ СПОСОБУ ПОДАЧИ ИНФОРМАЦИИ ДОСТИГАЮТСЯ СЛЕДУЮЩИЕ РЕЗУЛЬТАТЫ</a:t>
            </a:r>
            <a:endParaRPr lang="ru-RU" sz="2000" b="1" dirty="0" smtClean="0">
              <a:ea typeface="Calibri"/>
              <a:cs typeface="Times New Roman"/>
            </a:endParaRPr>
          </a:p>
          <a:p>
            <a:pPr marL="742950" lvl="1" indent="-285750" algn="just">
              <a:lnSpc>
                <a:spcPct val="115000"/>
              </a:lnSpc>
              <a:spcAft>
                <a:spcPts val="0"/>
              </a:spcAft>
              <a:buFont typeface="Symbol"/>
              <a:buChar char=""/>
            </a:pPr>
            <a:r>
              <a:rPr lang="ru-RU" sz="2000" dirty="0" smtClean="0">
                <a:latin typeface="Times New Roman"/>
                <a:ea typeface="Calibri"/>
                <a:cs typeface="Times New Roman"/>
              </a:rPr>
              <a:t>дети </a:t>
            </a:r>
            <a:r>
              <a:rPr lang="ru-RU" sz="2000" dirty="0">
                <a:latin typeface="Times New Roman"/>
                <a:ea typeface="Calibri"/>
                <a:cs typeface="Times New Roman"/>
              </a:rPr>
              <a:t>легче усваивают понятия формы, цвета и величины;</a:t>
            </a:r>
            <a:endParaRPr lang="ru-RU" sz="2000" dirty="0">
              <a:ea typeface="Calibri"/>
              <a:cs typeface="Times New Roman"/>
            </a:endParaRPr>
          </a:p>
          <a:p>
            <a:pPr marL="742950" lvl="1" indent="-285750" algn="just">
              <a:lnSpc>
                <a:spcPct val="115000"/>
              </a:lnSpc>
              <a:spcAft>
                <a:spcPts val="0"/>
              </a:spcAft>
              <a:buFont typeface="Symbol"/>
              <a:buChar char=""/>
            </a:pPr>
            <a:r>
              <a:rPr lang="ru-RU" sz="2000" dirty="0" smtClean="0">
                <a:latin typeface="Times New Roman"/>
                <a:ea typeface="Calibri"/>
                <a:cs typeface="Times New Roman"/>
              </a:rPr>
              <a:t>тренируется </a:t>
            </a:r>
            <a:r>
              <a:rPr lang="ru-RU" sz="2000" dirty="0">
                <a:latin typeface="Times New Roman"/>
                <a:ea typeface="Calibri"/>
                <a:cs typeface="Times New Roman"/>
              </a:rPr>
              <a:t>эффективность внимания и память;</a:t>
            </a:r>
            <a:endParaRPr lang="ru-RU" sz="2000" dirty="0">
              <a:ea typeface="Calibri"/>
              <a:cs typeface="Times New Roman"/>
            </a:endParaRPr>
          </a:p>
          <a:p>
            <a:pPr marL="742950" lvl="1" indent="-285750" algn="just">
              <a:lnSpc>
                <a:spcPct val="115000"/>
              </a:lnSpc>
              <a:spcAft>
                <a:spcPts val="0"/>
              </a:spcAft>
              <a:buFont typeface="Symbol"/>
              <a:buChar char=""/>
            </a:pPr>
            <a:r>
              <a:rPr lang="ru-RU" sz="2000" dirty="0" smtClean="0">
                <a:latin typeface="Times New Roman"/>
                <a:ea typeface="Calibri"/>
                <a:cs typeface="Times New Roman"/>
              </a:rPr>
              <a:t>активно </a:t>
            </a:r>
            <a:r>
              <a:rPr lang="ru-RU" sz="2000" dirty="0">
                <a:latin typeface="Times New Roman"/>
                <a:ea typeface="Calibri"/>
                <a:cs typeface="Times New Roman"/>
              </a:rPr>
              <a:t>пополняется словарный запас;</a:t>
            </a:r>
            <a:endParaRPr lang="ru-RU" sz="2000" dirty="0">
              <a:ea typeface="Calibri"/>
              <a:cs typeface="Times New Roman"/>
            </a:endParaRPr>
          </a:p>
          <a:p>
            <a:pPr marL="742950" lvl="1" indent="-285750" algn="just">
              <a:lnSpc>
                <a:spcPct val="115000"/>
              </a:lnSpc>
              <a:spcAft>
                <a:spcPts val="0"/>
              </a:spcAft>
              <a:buFont typeface="Symbol"/>
              <a:buChar char=""/>
            </a:pPr>
            <a:r>
              <a:rPr lang="ru-RU" sz="2000" dirty="0">
                <a:latin typeface="Times New Roman"/>
                <a:ea typeface="Calibri"/>
                <a:cs typeface="Times New Roman"/>
              </a:rPr>
              <a:t>развивается мелкая моторика, формируется тончайшая координация движений глаз.</a:t>
            </a:r>
            <a:endParaRPr lang="ru-RU" sz="2000" dirty="0">
              <a:ea typeface="Calibri"/>
              <a:cs typeface="Times New Roman"/>
            </a:endParaRPr>
          </a:p>
          <a:p>
            <a:pPr marL="742950" lvl="1" indent="-285750" algn="just">
              <a:lnSpc>
                <a:spcPct val="115000"/>
              </a:lnSpc>
              <a:spcAft>
                <a:spcPts val="0"/>
              </a:spcAft>
              <a:buFont typeface="Symbol"/>
              <a:buChar char=""/>
            </a:pPr>
            <a:r>
              <a:rPr lang="ru-RU" sz="2000" dirty="0">
                <a:latin typeface="Times New Roman"/>
                <a:ea typeface="Calibri"/>
                <a:cs typeface="Times New Roman"/>
              </a:rPr>
              <a:t>уменьшается время, как простой реакции, так и реакции выбора;</a:t>
            </a:r>
            <a:endParaRPr lang="ru-RU" sz="2000" dirty="0">
              <a:ea typeface="Calibri"/>
              <a:cs typeface="Times New Roman"/>
            </a:endParaRPr>
          </a:p>
          <a:p>
            <a:pPr marL="742950" lvl="1" indent="-285750" algn="just">
              <a:lnSpc>
                <a:spcPct val="115000"/>
              </a:lnSpc>
              <a:spcAft>
                <a:spcPts val="0"/>
              </a:spcAft>
              <a:buFont typeface="Symbol"/>
              <a:buChar char=""/>
            </a:pPr>
            <a:r>
              <a:rPr lang="ru-RU" sz="2000" dirty="0">
                <a:latin typeface="Times New Roman"/>
                <a:ea typeface="Calibri"/>
                <a:cs typeface="Times New Roman"/>
              </a:rPr>
              <a:t>воспитывается целеустремленность и сосредоточенность;</a:t>
            </a:r>
            <a:endParaRPr lang="ru-RU" sz="2000" dirty="0">
              <a:ea typeface="Calibri"/>
              <a:cs typeface="Times New Roman"/>
            </a:endParaRPr>
          </a:p>
          <a:p>
            <a:pPr marL="742950" lvl="1" indent="-285750" algn="just">
              <a:lnSpc>
                <a:spcPct val="115000"/>
              </a:lnSpc>
              <a:spcAft>
                <a:spcPts val="0"/>
              </a:spcAft>
              <a:buFont typeface="Symbol"/>
              <a:buChar char=""/>
            </a:pPr>
            <a:r>
              <a:rPr lang="ru-RU" sz="2000" dirty="0">
                <a:latin typeface="Times New Roman"/>
                <a:ea typeface="Calibri"/>
                <a:cs typeface="Times New Roman"/>
              </a:rPr>
              <a:t>развивается воображение и творческие способности;</a:t>
            </a:r>
            <a:endParaRPr lang="ru-RU" sz="2000" dirty="0">
              <a:ea typeface="Calibri"/>
              <a:cs typeface="Times New Roman"/>
            </a:endParaRPr>
          </a:p>
          <a:p>
            <a:pPr marL="742950" lvl="1" indent="-285750" algn="just">
              <a:lnSpc>
                <a:spcPct val="115000"/>
              </a:lnSpc>
              <a:spcAft>
                <a:spcPts val="0"/>
              </a:spcAft>
              <a:buFont typeface="Symbol"/>
              <a:buChar char=""/>
            </a:pPr>
            <a:r>
              <a:rPr lang="ru-RU" sz="2000" dirty="0">
                <a:latin typeface="Times New Roman"/>
                <a:ea typeface="Calibri"/>
                <a:cs typeface="Times New Roman"/>
              </a:rPr>
              <a:t>развиваются элементы наглядно-образного и теоретического мышления</a:t>
            </a:r>
            <a:r>
              <a:rPr lang="ru-RU" sz="2000" dirty="0" smtClean="0">
                <a:latin typeface="Times New Roman"/>
                <a:ea typeface="Calibri"/>
                <a:cs typeface="Times New Roman"/>
              </a:rPr>
              <a:t>.</a:t>
            </a:r>
            <a:endParaRPr lang="ru-RU" sz="2000" dirty="0">
              <a:ea typeface="Calibri"/>
              <a:cs typeface="Times New Roman"/>
            </a:endParaRPr>
          </a:p>
          <a:p>
            <a:pPr indent="540385" algn="just">
              <a:lnSpc>
                <a:spcPct val="115000"/>
              </a:lnSpc>
              <a:spcAft>
                <a:spcPts val="0"/>
              </a:spcAft>
            </a:pPr>
            <a:r>
              <a:rPr lang="ru-RU" sz="2000" b="1" dirty="0">
                <a:latin typeface="Times New Roman"/>
                <a:ea typeface="Calibri"/>
                <a:cs typeface="Times New Roman"/>
              </a:rPr>
              <a:t>Дети раннего возраста активно стремятся к познавательному и интеллектуальному общению со взрослыми. </a:t>
            </a:r>
            <a:r>
              <a:rPr lang="ru-RU" sz="2000" dirty="0">
                <a:latin typeface="Times New Roman"/>
                <a:ea typeface="Calibri"/>
                <a:cs typeface="Times New Roman"/>
              </a:rPr>
              <a:t>Это проявляется в многочисленных вопросах детей к педагогу: "Зачем?", "Почему?". Дети проявляют интерес к играм, разработанных для интерактивной доски, предпочитают разные виды игр. Для этого используют различные методы и приемы: метод обобщения, анализа, сравнения, классификации, формулировка понятий.</a:t>
            </a:r>
            <a:endParaRPr lang="ru-RU" sz="2000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894541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4" descr="Шаблон для презентации &quot;Универсальный синий, голубой&quot; - 6 - Строгие,  деловые шаблоны - Шаблоны презентаций - Pedsovet.su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pic>
        <p:nvPicPr>
          <p:cNvPr id="2056" name="Picture 8" descr="Стильный фон PowerPoint скачать. Подложки для PPT бизнес-темы Download free  ppt.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1011" r="9400"/>
          <a:stretch/>
        </p:blipFill>
        <p:spPr bwMode="auto">
          <a:xfrm>
            <a:off x="-1" y="7937"/>
            <a:ext cx="9143999" cy="685006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" y="332656"/>
            <a:ext cx="9144000" cy="11798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 algn="ctr">
              <a:spcBef>
                <a:spcPts val="800"/>
              </a:spcBef>
            </a:pPr>
            <a:r>
              <a:rPr lang="ru-RU" sz="32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ИНТЕРАКТИВНАЯ ИГРА </a:t>
            </a:r>
          </a:p>
          <a:p>
            <a:pPr marL="342900" lvl="0" indent="-342900" algn="ctr">
              <a:spcBef>
                <a:spcPts val="800"/>
              </a:spcBef>
            </a:pPr>
            <a:r>
              <a:rPr lang="ru-RU" sz="32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 САЙТА «МЕРСИБО» </a:t>
            </a:r>
            <a:endParaRPr lang="ru-RU" sz="32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7975" y="1536874"/>
            <a:ext cx="8512497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fontAlgn="base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Игры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Мерсибо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состоят из двух частей: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мотивационной и развивающей.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Она рассчитана на занятия с 2-х лет.</a:t>
            </a:r>
          </a:p>
          <a:p>
            <a:pPr fontAlgn="base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2400" i="1" u="sng" dirty="0" smtClean="0">
                <a:latin typeface="Times New Roman" pitchFamily="18" charset="0"/>
                <a:cs typeface="Times New Roman" pitchFamily="18" charset="0"/>
              </a:rPr>
              <a:t>Игра «Перед концертом»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Цель игры — автоматизация заднеязычных и переднеязычных звуков в слогах и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звукокомплексах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. Также игра поможет активизировать речь у «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неговорящих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» детей.</a:t>
            </a:r>
          </a:p>
          <a:p>
            <a:pPr fontAlgn="base"/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       Ребенок помогает музыкальной группе распеться перед концертом. Для этого он повторяет за ними: «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тум-тум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», стучит барабанщик, «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э-ге-гей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», поет певец.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 fontAlgn="base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Игры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продуманы до мелочей: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играх для малышей персонажи крупные и яркие, в конце игры ведущий похвалит ребенка.</a:t>
            </a:r>
          </a:p>
          <a:p>
            <a:pPr algn="just" fontAlgn="base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733372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4" descr="Шаблон для презентации &quot;Универсальный синий, голубой&quot; - 6 - Строгие,  деловые шаблоны - Шаблоны презентаций - Pedsovet.su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pic>
        <p:nvPicPr>
          <p:cNvPr id="2056" name="Picture 8" descr="Стильный фон PowerPoint скачать. Подложки для PPT бизнес-темы Download free  ppt.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1011" r="9400"/>
          <a:stretch/>
        </p:blipFill>
        <p:spPr bwMode="auto">
          <a:xfrm>
            <a:off x="0" y="7937"/>
            <a:ext cx="9143999" cy="685006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55574" y="260648"/>
            <a:ext cx="8808913" cy="17748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 algn="ctr">
              <a:spcBef>
                <a:spcPts val="800"/>
              </a:spcBef>
            </a:pPr>
            <a:r>
              <a:rPr lang="ru-RU" sz="32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ИСПОЛЬЗОВАНИЕ НОУТБУКА </a:t>
            </a:r>
          </a:p>
          <a:p>
            <a:pPr marL="342900" lvl="0" indent="-342900" algn="ctr">
              <a:spcBef>
                <a:spcPts val="800"/>
              </a:spcBef>
            </a:pPr>
            <a:r>
              <a:rPr lang="ru-RU" sz="32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ДЛЯ ИНДИВИДУАЛЬНЫХ ЗАНЯТИЙ </a:t>
            </a:r>
          </a:p>
          <a:p>
            <a:pPr marL="342900" lvl="0" indent="-342900" algn="ctr">
              <a:spcBef>
                <a:spcPts val="800"/>
              </a:spcBef>
            </a:pPr>
            <a:r>
              <a:rPr lang="ru-RU" sz="32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 ДЕТЬМИ</a:t>
            </a:r>
            <a:endParaRPr lang="ru-RU" sz="32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683568" y="2180765"/>
            <a:ext cx="7848872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Использование материалов для индивидуальной работы с детьми по изучению животных, транспорта. Отпадает необходимость хранения различных картинок и иллюстраций в печатном виде, которые  при длительном использовании теряют внешний вид.</a:t>
            </a:r>
          </a:p>
        </p:txBody>
      </p:sp>
    </p:spTree>
    <p:extLst>
      <p:ext uri="{BB962C8B-B14F-4D97-AF65-F5344CB8AC3E}">
        <p14:creationId xmlns="" xmlns:p14="http://schemas.microsoft.com/office/powerpoint/2010/main" val="28733372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4" descr="Шаблон для презентации &quot;Универсальный синий, голубой&quot; - 6 - Строгие,  деловые шаблоны - Шаблоны презентаций - Pedsovet.su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pic>
        <p:nvPicPr>
          <p:cNvPr id="2056" name="Picture 8" descr="Стильный фон PowerPoint скачать. Подложки для PPT бизнес-темы Download free  ppt.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1011" r="9400"/>
          <a:stretch/>
        </p:blipFill>
        <p:spPr bwMode="auto">
          <a:xfrm>
            <a:off x="0" y="7937"/>
            <a:ext cx="9143999" cy="685006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51520" y="332656"/>
            <a:ext cx="871296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ИСПОЛЬЗОВАНИЕ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CD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ПРОИГРЫВАТЕЛЯ ДЛЯ ПРОСЛУШИВАНИЯ МУЗЫКАЛЬНЫХ СКАЗОК: 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289" name="Rectangle 1"/>
          <p:cNvSpPr>
            <a:spLocks noChangeArrowheads="1"/>
          </p:cNvSpPr>
          <p:nvPr/>
        </p:nvSpPr>
        <p:spPr bwMode="auto">
          <a:xfrm>
            <a:off x="611560" y="2092206"/>
            <a:ext cx="7992888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Дети в дошкольном возрасте очень восприимчивые.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 гораздо больший интерес у них вызывают ситуации, когда диалог с ними ведет не педагог от имени героя, а сам герой ситуации.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Данные приемы с использованием музыкального центра или магнитофона, способствуют формированию мотивации к деятельности, позволяют ребенку почувствовать себя нужным, вселяют уверенность в своих силах.</a:t>
            </a:r>
          </a:p>
        </p:txBody>
      </p:sp>
    </p:spTree>
    <p:extLst>
      <p:ext uri="{BB962C8B-B14F-4D97-AF65-F5344CB8AC3E}">
        <p14:creationId xmlns="" xmlns:p14="http://schemas.microsoft.com/office/powerpoint/2010/main" val="28733372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265</TotalTime>
  <Words>860</Words>
  <Application>Microsoft Office PowerPoint</Application>
  <PresentationFormat>Экран (4:3)</PresentationFormat>
  <Paragraphs>88</Paragraphs>
  <Slides>13</Slides>
  <Notes>13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ДОУ-8</cp:lastModifiedBy>
  <cp:revision>24</cp:revision>
  <dcterms:created xsi:type="dcterms:W3CDTF">2021-03-17T18:09:36Z</dcterms:created>
  <dcterms:modified xsi:type="dcterms:W3CDTF">2021-05-03T17:45:05Z</dcterms:modified>
</cp:coreProperties>
</file>